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01" r:id="rId2"/>
    <p:sldId id="360" r:id="rId3"/>
    <p:sldId id="310" r:id="rId4"/>
    <p:sldId id="304" r:id="rId5"/>
    <p:sldId id="307" r:id="rId6"/>
    <p:sldId id="308" r:id="rId7"/>
    <p:sldId id="309" r:id="rId8"/>
    <p:sldId id="305" r:id="rId9"/>
    <p:sldId id="311" r:id="rId10"/>
    <p:sldId id="381" r:id="rId11"/>
    <p:sldId id="359" r:id="rId12"/>
    <p:sldId id="313" r:id="rId13"/>
    <p:sldId id="312" r:id="rId14"/>
    <p:sldId id="357" r:id="rId15"/>
    <p:sldId id="314" r:id="rId16"/>
    <p:sldId id="317" r:id="rId17"/>
    <p:sldId id="315" r:id="rId18"/>
    <p:sldId id="318" r:id="rId19"/>
    <p:sldId id="320" r:id="rId20"/>
    <p:sldId id="321" r:id="rId21"/>
    <p:sldId id="324" r:id="rId22"/>
    <p:sldId id="325" r:id="rId23"/>
    <p:sldId id="326" r:id="rId24"/>
    <p:sldId id="327" r:id="rId25"/>
    <p:sldId id="328" r:id="rId26"/>
    <p:sldId id="329" r:id="rId27"/>
    <p:sldId id="322" r:id="rId28"/>
    <p:sldId id="330" r:id="rId29"/>
    <p:sldId id="331" r:id="rId30"/>
    <p:sldId id="323" r:id="rId31"/>
    <p:sldId id="332" r:id="rId32"/>
    <p:sldId id="333" r:id="rId33"/>
    <p:sldId id="343" r:id="rId34"/>
    <p:sldId id="341" r:id="rId35"/>
    <p:sldId id="342" r:id="rId36"/>
    <p:sldId id="358" r:id="rId37"/>
    <p:sldId id="340" r:id="rId38"/>
    <p:sldId id="361" r:id="rId39"/>
    <p:sldId id="380" r:id="rId40"/>
    <p:sldId id="338" r:id="rId41"/>
    <p:sldId id="334" r:id="rId42"/>
    <p:sldId id="336" r:id="rId43"/>
    <p:sldId id="337" r:id="rId44"/>
    <p:sldId id="344" r:id="rId45"/>
    <p:sldId id="345" r:id="rId46"/>
    <p:sldId id="346" r:id="rId47"/>
    <p:sldId id="379" r:id="rId48"/>
    <p:sldId id="378" r:id="rId49"/>
    <p:sldId id="377" r:id="rId5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0"/>
    <p:restoredTop sz="94663"/>
  </p:normalViewPr>
  <p:slideViewPr>
    <p:cSldViewPr snapToGrid="0">
      <p:cViewPr varScale="1">
        <p:scale>
          <a:sx n="117" d="100"/>
          <a:sy n="117" d="100"/>
        </p:scale>
        <p:origin x="8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1.png"/><Relationship Id="rId7" Type="http://schemas.openxmlformats.org/officeDocument/2006/relationships/image" Target="../media/image1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dmery.sitios.ing.uc.cl/Prints/Conferences/International/2017-WACV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OHayh06LJ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nlinelibrary.wiley.com/doi/10.1113/jphysiol.1962.sp006837/pdf" TargetMode="External"/><Relationship Id="rId4" Type="http://schemas.openxmlformats.org/officeDocument/2006/relationships/hyperlink" Target="https://www.youtube.com/watch?v=QzkMo45pcUo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yann.lecun.com/exdb/publis/pdf/lecun-9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robots.ox.ac.uk/~vgg/publications/2015/Parkhi15/parkhi15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cs.toronto.edu/~ranzato/publications/taigman_cvpr14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arxiv.org/pdf/1409.1556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machinelearning.wustl.edu/mlpapers/paper_files/NIPS2012_0534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cv-foundation.org/openaccess/content_cvpr_2015/papers/Szegedy_Going_Deeper_With_2015_CVPR_paper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2" Type="http://schemas.openxmlformats.org/officeDocument/2006/relationships/hyperlink" Target="http://jiwonkim.org/awesome-deep-vis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learning.net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matconvnet/" TargetMode="External"/><Relationship Id="rId2" Type="http://schemas.openxmlformats.org/officeDocument/2006/relationships/hyperlink" Target="http://deeplearning.net/software_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" TargetMode="External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://www.robots.ox.ac.uk/~vgg/practicals/cnn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jpeg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1265737" y="2545979"/>
            <a:ext cx="1263211" cy="3170259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2367582" y="3043826"/>
            <a:ext cx="4463253" cy="2275697"/>
            <a:chOff x="2338690" y="2694210"/>
            <a:chExt cx="4881629" cy="2723955"/>
          </a:xfrm>
        </p:grpSpPr>
        <p:sp>
          <p:nvSpPr>
            <p:cNvPr id="120" name="Oval 119"/>
            <p:cNvSpPr/>
            <p:nvPr/>
          </p:nvSpPr>
          <p:spPr>
            <a:xfrm>
              <a:off x="4149859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150516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149859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50516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2338690" y="2806527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2339347" y="3421362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2338690" y="4600629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stCxn id="135" idx="6"/>
              <a:endCxn id="129" idx="2"/>
            </p:cNvCxnSpPr>
            <p:nvPr/>
          </p:nvCxnSpPr>
          <p:spPr>
            <a:xfrm flipV="1">
              <a:off x="2439274" y="2851721"/>
              <a:ext cx="1710585" cy="526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130" idx="2"/>
            </p:cNvCxnSpPr>
            <p:nvPr/>
          </p:nvCxnSpPr>
          <p:spPr>
            <a:xfrm flipV="1">
              <a:off x="2439931" y="3466554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37" idx="6"/>
            </p:cNvCxnSpPr>
            <p:nvPr/>
          </p:nvCxnSpPr>
          <p:spPr>
            <a:xfrm flipV="1">
              <a:off x="2439274" y="4645821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5" idx="6"/>
              <a:endCxn id="130" idx="2"/>
            </p:cNvCxnSpPr>
            <p:nvPr/>
          </p:nvCxnSpPr>
          <p:spPr>
            <a:xfrm>
              <a:off x="2439274" y="2852247"/>
              <a:ext cx="1711242" cy="6143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35" idx="6"/>
            </p:cNvCxnSpPr>
            <p:nvPr/>
          </p:nvCxnSpPr>
          <p:spPr>
            <a:xfrm>
              <a:off x="2439274" y="2852247"/>
              <a:ext cx="1710585" cy="1793574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35" idx="6"/>
              <a:endCxn id="132" idx="2"/>
            </p:cNvCxnSpPr>
            <p:nvPr/>
          </p:nvCxnSpPr>
          <p:spPr>
            <a:xfrm>
              <a:off x="2439274" y="2852247"/>
              <a:ext cx="1711242" cy="24084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6" idx="6"/>
            </p:cNvCxnSpPr>
            <p:nvPr/>
          </p:nvCxnSpPr>
          <p:spPr>
            <a:xfrm>
              <a:off x="2439931" y="3467082"/>
              <a:ext cx="1709928" cy="1178739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6" idx="6"/>
              <a:endCxn id="132" idx="2"/>
            </p:cNvCxnSpPr>
            <p:nvPr/>
          </p:nvCxnSpPr>
          <p:spPr>
            <a:xfrm>
              <a:off x="2439931" y="3467082"/>
              <a:ext cx="1710585" cy="179357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6" idx="6"/>
              <a:endCxn id="129" idx="2"/>
            </p:cNvCxnSpPr>
            <p:nvPr/>
          </p:nvCxnSpPr>
          <p:spPr>
            <a:xfrm flipV="1">
              <a:off x="2439931" y="2851721"/>
              <a:ext cx="1709928" cy="615361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7" idx="6"/>
              <a:endCxn id="129" idx="2"/>
            </p:cNvCxnSpPr>
            <p:nvPr/>
          </p:nvCxnSpPr>
          <p:spPr>
            <a:xfrm flipV="1">
              <a:off x="2439274" y="2851721"/>
              <a:ext cx="1710585" cy="17946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7" idx="6"/>
              <a:endCxn id="130" idx="2"/>
            </p:cNvCxnSpPr>
            <p:nvPr/>
          </p:nvCxnSpPr>
          <p:spPr>
            <a:xfrm flipV="1">
              <a:off x="2439274" y="3466554"/>
              <a:ext cx="1711242" cy="117979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7" idx="6"/>
              <a:endCxn id="132" idx="2"/>
            </p:cNvCxnSpPr>
            <p:nvPr/>
          </p:nvCxnSpPr>
          <p:spPr>
            <a:xfrm>
              <a:off x="2439274" y="4646349"/>
              <a:ext cx="1711242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29" idx="6"/>
            </p:cNvCxnSpPr>
            <p:nvPr/>
          </p:nvCxnSpPr>
          <p:spPr>
            <a:xfrm>
              <a:off x="4467145" y="28517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0" idx="6"/>
            </p:cNvCxnSpPr>
            <p:nvPr/>
          </p:nvCxnSpPr>
          <p:spPr>
            <a:xfrm flipV="1">
              <a:off x="4467802" y="28517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32" idx="6"/>
            </p:cNvCxnSpPr>
            <p:nvPr/>
          </p:nvCxnSpPr>
          <p:spPr>
            <a:xfrm flipV="1">
              <a:off x="4467802" y="2851721"/>
              <a:ext cx="1030179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/>
            <p:cNvSpPr/>
            <p:nvPr/>
          </p:nvSpPr>
          <p:spPr>
            <a:xfrm>
              <a:off x="5497981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5498638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5497981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5498638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903033" y="3876595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815267" y="2851721"/>
              <a:ext cx="1087766" cy="118238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815924" y="3466554"/>
              <a:ext cx="1087109" cy="56755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815267" y="4034106"/>
              <a:ext cx="1087766" cy="61171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5815924" y="4034106"/>
              <a:ext cx="1087109" cy="122654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29" idx="6"/>
            </p:cNvCxnSpPr>
            <p:nvPr/>
          </p:nvCxnSpPr>
          <p:spPr>
            <a:xfrm>
              <a:off x="4467145" y="2851721"/>
              <a:ext cx="1031493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29" idx="6"/>
            </p:cNvCxnSpPr>
            <p:nvPr/>
          </p:nvCxnSpPr>
          <p:spPr>
            <a:xfrm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29" idx="6"/>
            </p:cNvCxnSpPr>
            <p:nvPr/>
          </p:nvCxnSpPr>
          <p:spPr>
            <a:xfrm>
              <a:off x="4467145" y="2851721"/>
              <a:ext cx="1031493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32" idx="6"/>
            </p:cNvCxnSpPr>
            <p:nvPr/>
          </p:nvCxnSpPr>
          <p:spPr>
            <a:xfrm flipV="1"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32" idx="6"/>
            </p:cNvCxnSpPr>
            <p:nvPr/>
          </p:nvCxnSpPr>
          <p:spPr>
            <a:xfrm flipV="1">
              <a:off x="4467802" y="46458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32" idx="6"/>
            </p:cNvCxnSpPr>
            <p:nvPr/>
          </p:nvCxnSpPr>
          <p:spPr>
            <a:xfrm>
              <a:off x="4467802" y="52606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4467145" y="46458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4467145" y="3466554"/>
              <a:ext cx="1031493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4467802" y="4646349"/>
              <a:ext cx="1030836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30" idx="6"/>
            </p:cNvCxnSpPr>
            <p:nvPr/>
          </p:nvCxnSpPr>
          <p:spPr>
            <a:xfrm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30" idx="6"/>
            </p:cNvCxnSpPr>
            <p:nvPr/>
          </p:nvCxnSpPr>
          <p:spPr>
            <a:xfrm>
              <a:off x="4467802" y="3466554"/>
              <a:ext cx="1030179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30" idx="6"/>
            </p:cNvCxnSpPr>
            <p:nvPr/>
          </p:nvCxnSpPr>
          <p:spPr>
            <a:xfrm>
              <a:off x="4467802" y="34665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sp>
        <p:nvSpPr>
          <p:cNvPr id="5" name="Oval 4"/>
          <p:cNvSpPr/>
          <p:nvPr/>
        </p:nvSpPr>
        <p:spPr>
          <a:xfrm>
            <a:off x="3764379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65036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64379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65036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1953210" y="2940996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953867" y="3555831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953210" y="4735098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953867" y="534993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  <a:endCxn id="11" idx="2"/>
          </p:cNvCxnSpPr>
          <p:nvPr/>
        </p:nvCxnSpPr>
        <p:spPr>
          <a:xfrm flipV="1">
            <a:off x="2053794" y="2986190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6"/>
            <a:endCxn id="12" idx="2"/>
          </p:cNvCxnSpPr>
          <p:nvPr/>
        </p:nvCxnSpPr>
        <p:spPr>
          <a:xfrm flipV="1">
            <a:off x="2054451" y="36010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6"/>
            <a:endCxn id="13" idx="2"/>
          </p:cNvCxnSpPr>
          <p:nvPr/>
        </p:nvCxnSpPr>
        <p:spPr>
          <a:xfrm flipV="1">
            <a:off x="2053794" y="4780290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6"/>
            <a:endCxn id="14" idx="2"/>
          </p:cNvCxnSpPr>
          <p:nvPr/>
        </p:nvCxnSpPr>
        <p:spPr>
          <a:xfrm flipV="1">
            <a:off x="2054451" y="53951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2" idx="2"/>
          </p:cNvCxnSpPr>
          <p:nvPr/>
        </p:nvCxnSpPr>
        <p:spPr>
          <a:xfrm>
            <a:off x="2053794" y="2986716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6"/>
            <a:endCxn id="13" idx="2"/>
          </p:cNvCxnSpPr>
          <p:nvPr/>
        </p:nvCxnSpPr>
        <p:spPr>
          <a:xfrm>
            <a:off x="2053794" y="2986716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6"/>
            <a:endCxn id="14" idx="2"/>
          </p:cNvCxnSpPr>
          <p:nvPr/>
        </p:nvCxnSpPr>
        <p:spPr>
          <a:xfrm>
            <a:off x="2053794" y="2986716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6"/>
            <a:endCxn id="13" idx="2"/>
          </p:cNvCxnSpPr>
          <p:nvPr/>
        </p:nvCxnSpPr>
        <p:spPr>
          <a:xfrm>
            <a:off x="2054451" y="3601551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4" idx="2"/>
          </p:cNvCxnSpPr>
          <p:nvPr/>
        </p:nvCxnSpPr>
        <p:spPr>
          <a:xfrm>
            <a:off x="2054451" y="3601551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  <a:endCxn id="11" idx="2"/>
          </p:cNvCxnSpPr>
          <p:nvPr/>
        </p:nvCxnSpPr>
        <p:spPr>
          <a:xfrm flipV="1">
            <a:off x="2054451" y="29861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6"/>
            <a:endCxn id="11" idx="2"/>
          </p:cNvCxnSpPr>
          <p:nvPr/>
        </p:nvCxnSpPr>
        <p:spPr>
          <a:xfrm flipV="1">
            <a:off x="2053794" y="2986190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6"/>
            <a:endCxn id="12" idx="2"/>
          </p:cNvCxnSpPr>
          <p:nvPr/>
        </p:nvCxnSpPr>
        <p:spPr>
          <a:xfrm flipV="1">
            <a:off x="2053794" y="3601023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14" idx="2"/>
          </p:cNvCxnSpPr>
          <p:nvPr/>
        </p:nvCxnSpPr>
        <p:spPr>
          <a:xfrm>
            <a:off x="2053794" y="4780818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6"/>
            <a:endCxn id="13" idx="2"/>
          </p:cNvCxnSpPr>
          <p:nvPr/>
        </p:nvCxnSpPr>
        <p:spPr>
          <a:xfrm flipV="1">
            <a:off x="2054451" y="47802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6"/>
            <a:endCxn id="12" idx="2"/>
          </p:cNvCxnSpPr>
          <p:nvPr/>
        </p:nvCxnSpPr>
        <p:spPr>
          <a:xfrm flipV="1">
            <a:off x="2054451" y="360102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6"/>
            <a:endCxn id="11" idx="2"/>
          </p:cNvCxnSpPr>
          <p:nvPr/>
        </p:nvCxnSpPr>
        <p:spPr>
          <a:xfrm flipV="1">
            <a:off x="2054451" y="2986190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55" idx="2"/>
          </p:cNvCxnSpPr>
          <p:nvPr/>
        </p:nvCxnSpPr>
        <p:spPr>
          <a:xfrm>
            <a:off x="4081665" y="29861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55" idx="2"/>
          </p:cNvCxnSpPr>
          <p:nvPr/>
        </p:nvCxnSpPr>
        <p:spPr>
          <a:xfrm flipV="1">
            <a:off x="4082322" y="29861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55" idx="2"/>
          </p:cNvCxnSpPr>
          <p:nvPr/>
        </p:nvCxnSpPr>
        <p:spPr>
          <a:xfrm flipV="1"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  <a:endCxn id="55" idx="2"/>
          </p:cNvCxnSpPr>
          <p:nvPr/>
        </p:nvCxnSpPr>
        <p:spPr>
          <a:xfrm flipV="1">
            <a:off x="4082322" y="2986190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12501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113158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112501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13158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17553" y="4011064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55" idx="6"/>
            <a:endCxn id="60" idx="2"/>
          </p:cNvCxnSpPr>
          <p:nvPr/>
        </p:nvCxnSpPr>
        <p:spPr>
          <a:xfrm>
            <a:off x="5429787" y="2986190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6" idx="6"/>
            <a:endCxn id="60" idx="2"/>
          </p:cNvCxnSpPr>
          <p:nvPr/>
        </p:nvCxnSpPr>
        <p:spPr>
          <a:xfrm>
            <a:off x="5430444" y="3601023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7" idx="6"/>
            <a:endCxn id="60" idx="2"/>
          </p:cNvCxnSpPr>
          <p:nvPr/>
        </p:nvCxnSpPr>
        <p:spPr>
          <a:xfrm flipV="1">
            <a:off x="5429787" y="4168575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8" idx="6"/>
            <a:endCxn id="60" idx="2"/>
          </p:cNvCxnSpPr>
          <p:nvPr/>
        </p:nvCxnSpPr>
        <p:spPr>
          <a:xfrm flipV="1">
            <a:off x="5430444" y="4168575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34839" y="4182877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451620" y="3977015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49" name="Straight Arrow Connector 48"/>
          <p:cNvCxnSpPr>
            <a:stCxn id="11" idx="6"/>
            <a:endCxn id="56" idx="2"/>
          </p:cNvCxnSpPr>
          <p:nvPr/>
        </p:nvCxnSpPr>
        <p:spPr>
          <a:xfrm>
            <a:off x="4081665" y="2986190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57" idx="2"/>
          </p:cNvCxnSpPr>
          <p:nvPr/>
        </p:nvCxnSpPr>
        <p:spPr>
          <a:xfrm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6"/>
            <a:endCxn id="58" idx="2"/>
          </p:cNvCxnSpPr>
          <p:nvPr/>
        </p:nvCxnSpPr>
        <p:spPr>
          <a:xfrm>
            <a:off x="4081665" y="2986190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6"/>
            <a:endCxn id="56" idx="2"/>
          </p:cNvCxnSpPr>
          <p:nvPr/>
        </p:nvCxnSpPr>
        <p:spPr>
          <a:xfrm flipV="1"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6"/>
            <a:endCxn id="57" idx="2"/>
          </p:cNvCxnSpPr>
          <p:nvPr/>
        </p:nvCxnSpPr>
        <p:spPr>
          <a:xfrm flipV="1">
            <a:off x="4082322" y="47802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4" idx="6"/>
            <a:endCxn id="58" idx="2"/>
          </p:cNvCxnSpPr>
          <p:nvPr/>
        </p:nvCxnSpPr>
        <p:spPr>
          <a:xfrm>
            <a:off x="4082322" y="53951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6"/>
            <a:endCxn id="57" idx="2"/>
          </p:cNvCxnSpPr>
          <p:nvPr/>
        </p:nvCxnSpPr>
        <p:spPr>
          <a:xfrm>
            <a:off x="4081665" y="47802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6"/>
            <a:endCxn id="56" idx="2"/>
          </p:cNvCxnSpPr>
          <p:nvPr/>
        </p:nvCxnSpPr>
        <p:spPr>
          <a:xfrm flipV="1">
            <a:off x="4081665" y="3601023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8" idx="2"/>
          </p:cNvCxnSpPr>
          <p:nvPr/>
        </p:nvCxnSpPr>
        <p:spPr>
          <a:xfrm>
            <a:off x="4082322" y="4780818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6"/>
            <a:endCxn id="58" idx="2"/>
          </p:cNvCxnSpPr>
          <p:nvPr/>
        </p:nvCxnSpPr>
        <p:spPr>
          <a:xfrm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6"/>
            <a:endCxn id="57" idx="2"/>
          </p:cNvCxnSpPr>
          <p:nvPr/>
        </p:nvCxnSpPr>
        <p:spPr>
          <a:xfrm>
            <a:off x="4082322" y="3601023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" idx="6"/>
            <a:endCxn id="56" idx="2"/>
          </p:cNvCxnSpPr>
          <p:nvPr/>
        </p:nvCxnSpPr>
        <p:spPr>
          <a:xfrm>
            <a:off x="4082322" y="36010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2678776" y="4191000"/>
            <a:ext cx="2999539" cy="2424154"/>
            <a:chOff x="2678776" y="4191000"/>
            <a:chExt cx="2999539" cy="2424154"/>
          </a:xfrm>
        </p:grpSpPr>
        <p:cxnSp>
          <p:nvCxnSpPr>
            <p:cNvPr id="8" name="Straight Arrow Connector 7"/>
            <p:cNvCxnSpPr>
              <a:endCxn id="35" idx="2"/>
            </p:cNvCxnSpPr>
            <p:nvPr/>
          </p:nvCxnSpPr>
          <p:spPr>
            <a:xfrm flipV="1">
              <a:off x="4183630" y="4191000"/>
              <a:ext cx="0" cy="14150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1230" y="5668048"/>
              <a:ext cx="304800" cy="355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78776" y="6245822"/>
              <a:ext cx="299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 charset="0"/>
                  <a:ea typeface="Trebuchet MS" charset="0"/>
                  <a:cs typeface="Trebuchet MS" charset="0"/>
                </a:rPr>
                <a:t>parameters (to </a:t>
              </a:r>
              <a:r>
                <a:rPr lang="en-US">
                  <a:latin typeface="Trebuchet MS" charset="0"/>
                  <a:ea typeface="Trebuchet MS" charset="0"/>
                  <a:cs typeface="Trebuchet MS" charset="0"/>
                </a:rPr>
                <a:t>be learned)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Each layer: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1955505" y="5629815"/>
            <a:ext cx="4499829" cy="190500"/>
            <a:chOff x="1955505" y="5629815"/>
            <a:chExt cx="4499829" cy="190500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934" y="5629815"/>
              <a:ext cx="1041400" cy="19050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505" y="5629815"/>
              <a:ext cx="1181100" cy="1651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oup 4"/>
          <p:cNvGrpSpPr/>
          <p:nvPr/>
        </p:nvGrpSpPr>
        <p:grpSpPr>
          <a:xfrm>
            <a:off x="1462997" y="6104635"/>
            <a:ext cx="5662556" cy="322998"/>
            <a:chOff x="1462997" y="6104635"/>
            <a:chExt cx="5662556" cy="322998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997" y="6104635"/>
              <a:ext cx="2163648" cy="3054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2972" y="6139633"/>
              <a:ext cx="2322581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3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 flipH="1">
            <a:off x="960697" y="1613647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73188" y="95703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19" name="Arc 18"/>
          <p:cNvSpPr/>
          <p:nvPr/>
        </p:nvSpPr>
        <p:spPr>
          <a:xfrm rot="1565847" flipH="1">
            <a:off x="3064277" y="2127287"/>
            <a:ext cx="1037933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21729" y="140238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21" name="Arc 20"/>
          <p:cNvSpPr/>
          <p:nvPr/>
        </p:nvSpPr>
        <p:spPr>
          <a:xfrm flipH="1">
            <a:off x="4134306" y="254851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6797" y="18918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23" name="Arc 22"/>
          <p:cNvSpPr/>
          <p:nvPr/>
        </p:nvSpPr>
        <p:spPr>
          <a:xfrm rot="1496771" flipH="1">
            <a:off x="5929482" y="270214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92875" y="20380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1361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latin typeface="Trebuchet MS"/>
                <a:cs typeface="Trebuchet MS"/>
              </a:rPr>
              <a:t>Downsampling</a:t>
            </a: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1" y="1429593"/>
            <a:ext cx="8173359" cy="4617417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496">
            <a:off x="380999" y="1027167"/>
            <a:ext cx="8851900" cy="578339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2501" y="4537989"/>
            <a:ext cx="1216326" cy="17515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952501" y="1304048"/>
            <a:ext cx="0" cy="31640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60600" y="6195107"/>
            <a:ext cx="971550" cy="2256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03761" y="5696864"/>
            <a:ext cx="665239" cy="1558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67161" y="5387010"/>
            <a:ext cx="614439" cy="4114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62927" y="4183685"/>
            <a:ext cx="80433" cy="9228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40500" y="2255164"/>
            <a:ext cx="2146300" cy="406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55266" y="2373698"/>
            <a:ext cx="198967" cy="1710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355" y="259802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8541" y="52988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4252" y="628953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11059" y="56397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0282" y="401961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 rot="608391">
            <a:off x="7304956" y="2015866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N</a:t>
            </a:r>
            <a:r>
              <a:rPr lang="en-US" sz="2400" dirty="0">
                <a:latin typeface="LM Roman 10 Italic"/>
                <a:cs typeface="LM Roman 10 Italic"/>
              </a:rPr>
              <a:t>-</a:t>
            </a:r>
            <a:r>
              <a:rPr lang="en-US" sz="2400" i="1" dirty="0">
                <a:latin typeface="LM Roman 10 Italic"/>
                <a:cs typeface="LM Roman 10 Italic"/>
              </a:rPr>
              <a:t>n</a:t>
            </a:r>
            <a:r>
              <a:rPr lang="en-US" sz="2400" dirty="0">
                <a:latin typeface="LM Roman 10 Regular"/>
                <a:cs typeface="LM Roman 10 Regular"/>
              </a:rPr>
              <a:t>+1</a:t>
            </a:r>
          </a:p>
        </p:txBody>
      </p:sp>
      <p:sp>
        <p:nvSpPr>
          <p:cNvPr id="19" name="TextBox 18"/>
          <p:cNvSpPr txBox="1"/>
          <p:nvPr/>
        </p:nvSpPr>
        <p:spPr>
          <a:xfrm rot="16616645">
            <a:off x="5485415" y="297895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M</a:t>
            </a:r>
            <a:r>
              <a:rPr lang="en-US" sz="2400" dirty="0">
                <a:latin typeface="LM Roman 10 Italic"/>
                <a:cs typeface="LM Roman 10 Italic"/>
              </a:rPr>
              <a:t>-</a:t>
            </a:r>
            <a:r>
              <a:rPr lang="en-US" sz="2400" i="1" dirty="0">
                <a:latin typeface="LM Roman 10 Italic"/>
                <a:cs typeface="LM Roman 10 Italic"/>
              </a:rPr>
              <a:t>m</a:t>
            </a:r>
            <a:r>
              <a:rPr lang="en-US" sz="2400" dirty="0">
                <a:latin typeface="LM Roman 10 Regular"/>
                <a:cs typeface="LM Roman 10 Regular"/>
              </a:rPr>
              <a:t>+1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78050" y="5417464"/>
            <a:ext cx="2997200" cy="4826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17700" y="4814214"/>
            <a:ext cx="2876550" cy="2857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90750" y="5042814"/>
            <a:ext cx="3022600" cy="393701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38350" y="5290464"/>
            <a:ext cx="2927350" cy="419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51050" y="4915814"/>
            <a:ext cx="2959100" cy="3492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051050" y="4541164"/>
            <a:ext cx="2978150" cy="2413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911350" y="5176164"/>
            <a:ext cx="2857500" cy="3810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97100" y="4642764"/>
            <a:ext cx="3067050" cy="292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17700" y="4433214"/>
            <a:ext cx="2921000" cy="2095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660650" y="4484014"/>
            <a:ext cx="3232150" cy="1422400"/>
            <a:chOff x="2603500" y="4241800"/>
            <a:chExt cx="3352800" cy="146685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2870200" y="5226050"/>
              <a:ext cx="2997200" cy="4826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609850" y="4622800"/>
              <a:ext cx="2876550" cy="2857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882900" y="4851400"/>
              <a:ext cx="3022600" cy="393701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730500" y="5099050"/>
              <a:ext cx="2927350" cy="419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743200" y="4724400"/>
              <a:ext cx="2959100" cy="3492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743200" y="4349750"/>
              <a:ext cx="2978150" cy="2413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603500" y="4984750"/>
              <a:ext cx="2857500" cy="3810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889250" y="4451350"/>
              <a:ext cx="3067050" cy="292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609850" y="4241800"/>
              <a:ext cx="2921000" cy="2095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umming Junction 38"/>
          <p:cNvSpPr/>
          <p:nvPr/>
        </p:nvSpPr>
        <p:spPr>
          <a:xfrm>
            <a:off x="3695700" y="44586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mming Junction 39"/>
          <p:cNvSpPr/>
          <p:nvPr/>
        </p:nvSpPr>
        <p:spPr>
          <a:xfrm>
            <a:off x="3848100" y="45951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mming Junction 40"/>
          <p:cNvSpPr/>
          <p:nvPr/>
        </p:nvSpPr>
        <p:spPr>
          <a:xfrm>
            <a:off x="4000500" y="47189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mming Junction 41"/>
          <p:cNvSpPr/>
          <p:nvPr/>
        </p:nvSpPr>
        <p:spPr>
          <a:xfrm>
            <a:off x="3670300" y="4877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mming Junction 42"/>
          <p:cNvSpPr/>
          <p:nvPr/>
        </p:nvSpPr>
        <p:spPr>
          <a:xfrm>
            <a:off x="3822700" y="5004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mming Junction 43"/>
          <p:cNvSpPr/>
          <p:nvPr/>
        </p:nvSpPr>
        <p:spPr>
          <a:xfrm>
            <a:off x="3975100" y="5157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mming Junction 44"/>
          <p:cNvSpPr/>
          <p:nvPr/>
        </p:nvSpPr>
        <p:spPr>
          <a:xfrm>
            <a:off x="3670300" y="52714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mming Junction 45"/>
          <p:cNvSpPr/>
          <p:nvPr/>
        </p:nvSpPr>
        <p:spPr>
          <a:xfrm>
            <a:off x="3822700" y="5411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mming Junction 46"/>
          <p:cNvSpPr/>
          <p:nvPr/>
        </p:nvSpPr>
        <p:spPr>
          <a:xfrm>
            <a:off x="3975100" y="5563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mming Junction 47"/>
          <p:cNvSpPr/>
          <p:nvPr/>
        </p:nvSpPr>
        <p:spPr>
          <a:xfrm>
            <a:off x="4260850" y="4522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mming Junction 48"/>
          <p:cNvSpPr/>
          <p:nvPr/>
        </p:nvSpPr>
        <p:spPr>
          <a:xfrm>
            <a:off x="4413250" y="46459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mming Junction 49"/>
          <p:cNvSpPr/>
          <p:nvPr/>
        </p:nvSpPr>
        <p:spPr>
          <a:xfrm>
            <a:off x="4565650" y="47697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mming Junction 50"/>
          <p:cNvSpPr/>
          <p:nvPr/>
        </p:nvSpPr>
        <p:spPr>
          <a:xfrm>
            <a:off x="4235450" y="49221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mming Junction 51"/>
          <p:cNvSpPr/>
          <p:nvPr/>
        </p:nvSpPr>
        <p:spPr>
          <a:xfrm>
            <a:off x="4387850" y="5055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mming Junction 52"/>
          <p:cNvSpPr/>
          <p:nvPr/>
        </p:nvSpPr>
        <p:spPr>
          <a:xfrm>
            <a:off x="4540250" y="51952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mming Junction 53"/>
          <p:cNvSpPr/>
          <p:nvPr/>
        </p:nvSpPr>
        <p:spPr>
          <a:xfrm>
            <a:off x="4235450" y="531268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mming Junction 54"/>
          <p:cNvSpPr/>
          <p:nvPr/>
        </p:nvSpPr>
        <p:spPr>
          <a:xfrm>
            <a:off x="4387850" y="5436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mming Junction 55"/>
          <p:cNvSpPr/>
          <p:nvPr/>
        </p:nvSpPr>
        <p:spPr>
          <a:xfrm>
            <a:off x="4540250" y="55889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endCxn id="45" idx="1"/>
          </p:cNvCxnSpPr>
          <p:nvPr/>
        </p:nvCxnSpPr>
        <p:spPr>
          <a:xfrm>
            <a:off x="2743200" y="6306464"/>
            <a:ext cx="1191052" cy="213901"/>
          </a:xfrm>
          <a:prstGeom prst="bentConnector3">
            <a:avLst>
              <a:gd name="adj1" fmla="val -725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5" idx="3"/>
          </p:cNvCxnSpPr>
          <p:nvPr/>
        </p:nvCxnSpPr>
        <p:spPr>
          <a:xfrm rot="10800000" flipV="1">
            <a:off x="4306470" y="5773063"/>
            <a:ext cx="1345030" cy="747302"/>
          </a:xfrm>
          <a:prstGeom prst="bentConnector3">
            <a:avLst>
              <a:gd name="adj1" fmla="val -988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r 58"/>
          <p:cNvSpPr/>
          <p:nvPr/>
        </p:nvSpPr>
        <p:spPr>
          <a:xfrm>
            <a:off x="6934201" y="4722139"/>
            <a:ext cx="120650" cy="123825"/>
          </a:xfrm>
          <a:prstGeom prst="flowChartOr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5668433" y="4591964"/>
            <a:ext cx="1265768" cy="1920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92800" y="4693564"/>
            <a:ext cx="1041401" cy="904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889625" y="4784052"/>
            <a:ext cx="1044576" cy="1746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664200" y="4784052"/>
            <a:ext cx="1270001" cy="1635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842000" y="4784052"/>
            <a:ext cx="1092201" cy="40481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41975" y="4784052"/>
            <a:ext cx="1292226" cy="28416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422900" y="4784052"/>
            <a:ext cx="1511301" cy="4217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604933" y="4784052"/>
            <a:ext cx="1329268" cy="5360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808133" y="4784052"/>
            <a:ext cx="1126068" cy="6588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054851" y="4784052"/>
            <a:ext cx="1092199" cy="3016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838700" y="4435331"/>
            <a:ext cx="2095501" cy="3487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024967" y="4541164"/>
            <a:ext cx="1909234" cy="242888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266267" y="4638531"/>
            <a:ext cx="1667934" cy="1455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792133" y="4784052"/>
            <a:ext cx="2142068" cy="238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008033" y="4784052"/>
            <a:ext cx="1926168" cy="133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15467" y="4784052"/>
            <a:ext cx="1718734" cy="260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965700" y="4784052"/>
            <a:ext cx="1968501" cy="497945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766733" y="4784052"/>
            <a:ext cx="2167468" cy="4005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168900" y="4784052"/>
            <a:ext cx="1765301" cy="6334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90800" y="1035964"/>
            <a:ext cx="85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70" y="5319039"/>
            <a:ext cx="355600" cy="2667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76" y="3573242"/>
            <a:ext cx="304800" cy="2667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14" y="5297719"/>
            <a:ext cx="203200" cy="279400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 flipH="1" flipV="1">
            <a:off x="6999517" y="4883156"/>
            <a:ext cx="0" cy="339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5181600" y="3605900"/>
            <a:ext cx="3389087" cy="2814709"/>
            <a:chOff x="5181600" y="3605900"/>
            <a:chExt cx="3389087" cy="2814709"/>
          </a:xfrm>
        </p:grpSpPr>
        <p:sp>
          <p:nvSpPr>
            <p:cNvPr id="2" name="Oval 1"/>
            <p:cNvSpPr/>
            <p:nvPr/>
          </p:nvSpPr>
          <p:spPr>
            <a:xfrm>
              <a:off x="5181600" y="360590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983187" y="534218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245924" y="5380277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4487" y="6113705"/>
              <a:ext cx="1346200" cy="215900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71461" y="605127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Trebuchet MS"/>
                  <a:cs typeface="Trebuchet MS"/>
                </a:rPr>
                <a:t>for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13000"/>
            <a:ext cx="7861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37030" y="1455059"/>
            <a:ext cx="6641915" cy="1188720"/>
            <a:chOff x="537030" y="1455059"/>
            <a:chExt cx="6641915" cy="1188720"/>
          </a:xfrm>
        </p:grpSpPr>
        <p:grpSp>
          <p:nvGrpSpPr>
            <p:cNvPr id="11" name="Group 10"/>
            <p:cNvGrpSpPr/>
            <p:nvPr/>
          </p:nvGrpSpPr>
          <p:grpSpPr>
            <a:xfrm>
              <a:off x="537030" y="1455059"/>
              <a:ext cx="6641915" cy="1188720"/>
              <a:chOff x="537030" y="1455059"/>
              <a:chExt cx="6641915" cy="118872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7030" y="1455059"/>
                <a:ext cx="1188720" cy="1188720"/>
              </a:xfrm>
              <a:prstGeom prst="rect">
                <a:avLst/>
              </a:prstGeom>
              <a:solidFill>
                <a:schemeClr val="bg1">
                  <a:alpha val="61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87060" y="1845312"/>
                <a:ext cx="391885" cy="408214"/>
              </a:xfrm>
              <a:prstGeom prst="rect">
                <a:avLst/>
              </a:prstGeom>
              <a:solidFill>
                <a:srgbClr val="4A91A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>
                <a:stCxn id="6" idx="3"/>
              </p:cNvCxnSpPr>
              <p:nvPr/>
            </p:nvCxnSpPr>
            <p:spPr>
              <a:xfrm>
                <a:off x="1725750" y="2049419"/>
                <a:ext cx="506131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5897636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729023" y="1455059"/>
            <a:ext cx="5858137" cy="1188720"/>
            <a:chOff x="537030" y="1455059"/>
            <a:chExt cx="5858137" cy="1188720"/>
          </a:xfrm>
        </p:grpSpPr>
        <p:sp>
          <p:nvSpPr>
            <p:cNvPr id="6" name="Rectangle 5"/>
            <p:cNvSpPr/>
            <p:nvPr/>
          </p:nvSpPr>
          <p:spPr>
            <a:xfrm>
              <a:off x="537030" y="1455059"/>
              <a:ext cx="1188720" cy="118872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03282" y="1845312"/>
              <a:ext cx="391885" cy="408214"/>
            </a:xfrm>
            <a:prstGeom prst="rect">
              <a:avLst/>
            </a:prstGeom>
            <a:solidFill>
              <a:srgbClr val="4A91A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1725750" y="2049419"/>
              <a:ext cx="427753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705643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0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4689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1" idx="1"/>
          </p:cNvCxnSpPr>
          <p:nvPr/>
        </p:nvCxnSpPr>
        <p:spPr>
          <a:xfrm>
            <a:off x="4093409" y="2049419"/>
            <a:ext cx="3515525" cy="54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022592" y="1851731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3" idx="1"/>
          </p:cNvCxnSpPr>
          <p:nvPr/>
        </p:nvCxnSpPr>
        <p:spPr>
          <a:xfrm>
            <a:off x="5269064" y="2049419"/>
            <a:ext cx="2753528" cy="64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1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60" y="1859882"/>
            <a:ext cx="1625600" cy="1600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75098" y="2267074"/>
            <a:ext cx="3069773" cy="1211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C -0.21562 0.0382 -0.43142 0.07685 -0.425 0.11621 C -0.41858 0.15556 0.03524 0.18635 0.03854 0.23611 C 0.04202 0.28565 -0.39809 0.36713 -0.40451 0.41412 C -0.41094 0.46135 -1.11111E-6 0.51922 -1.11111E-6 0.5199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0" y="25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51100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92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92" y="5139520"/>
            <a:ext cx="355600" cy="266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002986" y="2330245"/>
            <a:ext cx="3749040" cy="0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43" y="5855797"/>
            <a:ext cx="3416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093 C 0.14306 0.01274 0.28368 0.02454 0.28351 0.0375 C 0.28316 0.0507 0.00035 0.06667 0.0007 0.07894 C 0.00105 0.09121 0.2849 0.09723 0.28507 0.11112 C 0.28542 0.125 0.0033 0.14862 0.00243 0.16158 C 0.00157 0.17477 0.28108 0.17593 0.28004 0.18936 C 0.27882 0.20278 -0.00364 0.22917 -0.00451 0.24213 C -0.00538 0.2551 0.27605 0.2551 0.27483 0.26737 C 0.27361 0.27963 -0.01198 0.30487 -0.01128 0.31575 C -0.01076 0.32639 0.27691 0.32362 0.2783 0.33172 C 0.27969 0.33982 -0.00382 0.3551 -0.00277 0.36389 C -0.00156 0.37269 0.28507 0.38473 0.28507 0.3849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latin typeface="Trebuchet MS"/>
                <a:cs typeface="Trebuchet MS"/>
              </a:rPr>
              <a:t>Downsampling</a:t>
            </a: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8775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</a:t>
            </a:r>
            <a:r>
              <a:rPr lang="en-US" sz="3200" dirty="0" err="1">
                <a:latin typeface="Trebuchet MS"/>
                <a:cs typeface="Trebuchet MS"/>
              </a:rPr>
              <a:t>Downsampling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88569"/>
            <a:ext cx="77724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8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</a:t>
            </a:r>
            <a:r>
              <a:rPr lang="en-US" sz="3200" dirty="0" err="1">
                <a:latin typeface="Trebuchet MS"/>
                <a:cs typeface="Trebuchet MS"/>
              </a:rPr>
              <a:t>Downsampling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30749" y="2066428"/>
            <a:ext cx="3180851" cy="3108949"/>
            <a:chOff x="768849" y="1807394"/>
            <a:chExt cx="3143343" cy="3143335"/>
          </a:xfrm>
        </p:grpSpPr>
        <p:grpSp>
          <p:nvGrpSpPr>
            <p:cNvPr id="3" name="Group 2"/>
            <p:cNvGrpSpPr/>
            <p:nvPr/>
          </p:nvGrpSpPr>
          <p:grpSpPr>
            <a:xfrm>
              <a:off x="768849" y="2204831"/>
              <a:ext cx="3143343" cy="2714317"/>
              <a:chOff x="768849" y="2189065"/>
              <a:chExt cx="3143343" cy="271431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68863" y="218906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9369" y="2669621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4109" y="3153099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68849" y="363365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42419" y="4127046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89863" y="4613457"/>
                <a:ext cx="3069773" cy="289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913827" y="2025934"/>
              <a:ext cx="3143335" cy="2706255"/>
              <a:chOff x="486362" y="2100387"/>
              <a:chExt cx="3143335" cy="270625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86373" y="2100387"/>
                <a:ext cx="3069773" cy="330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96883" y="266962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91623" y="315309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6362" y="3620807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59924" y="408852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07370" y="4562665"/>
                <a:ext cx="3069773" cy="243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002986" y="2103329"/>
            <a:ext cx="6693213" cy="4275049"/>
            <a:chOff x="1002986" y="2103329"/>
            <a:chExt cx="6693213" cy="42750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692" y="2168012"/>
              <a:ext cx="2956151" cy="297150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 rot="5400000">
              <a:off x="5360818" y="2804139"/>
              <a:ext cx="3036192" cy="1634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4608753" y="3647798"/>
              <a:ext cx="1463040" cy="146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692" y="5139520"/>
              <a:ext cx="355600" cy="266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871" y="6060878"/>
              <a:ext cx="2552700" cy="317500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002986" y="2330245"/>
              <a:ext cx="374904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390900" y="3530600"/>
              <a:ext cx="2514600" cy="1219201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6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12775" y="5071206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Trebuchet MS"/>
                <a:cs typeface="Trebuchet MS"/>
              </a:rPr>
              <a:t>one to one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63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573646" y="4135306"/>
            <a:ext cx="206636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581184" y="3909808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193680" y="3651594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541022" y="32384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33122" y="34035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198" y="5101996"/>
            <a:ext cx="1892300" cy="787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6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002260"/>
            <a:ext cx="5740400" cy="356972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574799"/>
            <a:ext cx="1521055" cy="1748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7" y="3866351"/>
            <a:ext cx="1705630" cy="1705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47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847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1" idx="0"/>
            <a:endCxn id="2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2888" y="4138048"/>
            <a:ext cx="70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Mery, D.; and </a:t>
            </a:r>
            <a:r>
              <a:rPr lang="en-US" dirty="0" err="1"/>
              <a:t>Arteta</a:t>
            </a:r>
            <a:r>
              <a:rPr lang="en-US" dirty="0"/>
              <a:t>, C. Automatic Defect Recognition in X-ray Testing using Computer Vision. In 2017 IEEE Winter Conference on Applications of Computer Vision (WACV2017), 2017. [ </a:t>
            </a:r>
            <a:r>
              <a:rPr lang="en-US" dirty="0">
                <a:hlinkClick r:id="rId2"/>
              </a:rPr>
              <a:t>PDF</a:t>
            </a:r>
            <a:r>
              <a:rPr lang="en-US" dirty="0"/>
              <a:t> 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3"/>
            <a:ext cx="9144000" cy="2603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3780" y="5951349"/>
            <a:ext cx="450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PPT &gt; PAT04_CNN_Example_WACV.pptx</a:t>
            </a:r>
          </a:p>
        </p:txBody>
      </p:sp>
    </p:spTree>
    <p:extLst>
      <p:ext uri="{BB962C8B-B14F-4D97-AF65-F5344CB8AC3E}">
        <p14:creationId xmlns:p14="http://schemas.microsoft.com/office/powerpoint/2010/main" val="210785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22" y="2492191"/>
            <a:ext cx="6235700" cy="32004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28600">
              <a:schemeClr val="tx2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8798050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Cat experiments in the 60’s: Hubel &amp; Wiesel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    [ </a:t>
            </a:r>
            <a:r>
              <a:rPr lang="en-US" sz="3200" dirty="0">
                <a:latin typeface="Trebuchet MS"/>
                <a:cs typeface="Trebuchet MS"/>
                <a:hlinkClick r:id="rId3"/>
              </a:rPr>
              <a:t>Video 1</a:t>
            </a:r>
            <a:r>
              <a:rPr lang="en-US" sz="3200" dirty="0">
                <a:latin typeface="Trebuchet MS"/>
                <a:cs typeface="Trebuchet MS"/>
              </a:rPr>
              <a:t> ] [ </a:t>
            </a:r>
            <a:r>
              <a:rPr lang="en-US" sz="3200" dirty="0">
                <a:latin typeface="Trebuchet MS"/>
                <a:cs typeface="Trebuchet MS"/>
                <a:hlinkClick r:id="rId4"/>
              </a:rPr>
              <a:t>Video 2</a:t>
            </a:r>
            <a:r>
              <a:rPr lang="en-US" sz="3200" dirty="0">
                <a:latin typeface="Trebuchet MS"/>
                <a:cs typeface="Trebuchet MS"/>
              </a:rPr>
              <a:t> ] [ </a:t>
            </a:r>
            <a:r>
              <a:rPr lang="en-US" sz="3200" dirty="0">
                <a:latin typeface="Trebuchet MS"/>
                <a:cs typeface="Trebuchet MS"/>
                <a:hlinkClick r:id="rId5"/>
              </a:rPr>
              <a:t>Paper</a:t>
            </a:r>
            <a:r>
              <a:rPr lang="en-US" sz="3200" dirty="0">
                <a:latin typeface="Trebuchet MS"/>
                <a:cs typeface="Trebuchet MS"/>
              </a:rPr>
              <a:t> ]</a:t>
            </a:r>
          </a:p>
          <a:p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21672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1886185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Digits recognition [ </a:t>
            </a:r>
            <a:r>
              <a:rPr lang="en-US" sz="3200" dirty="0" err="1">
                <a:latin typeface="Trebuchet MS"/>
                <a:cs typeface="Trebuchet MS"/>
              </a:rPr>
              <a:t>LeNet</a:t>
            </a:r>
            <a:r>
              <a:rPr lang="en-US" sz="3200" dirty="0">
                <a:latin typeface="Trebuchet MS"/>
                <a:cs typeface="Trebuchet MS"/>
              </a:rPr>
              <a:t>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Y. </a:t>
            </a:r>
            <a:r>
              <a:rPr lang="en-US" sz="1400" dirty="0" err="1"/>
              <a:t>LeCun</a:t>
            </a:r>
            <a:r>
              <a:rPr lang="en-US" sz="1400" dirty="0"/>
              <a:t>, L. </a:t>
            </a:r>
            <a:r>
              <a:rPr lang="en-US" sz="1400" dirty="0" err="1"/>
              <a:t>Bottou</a:t>
            </a:r>
            <a:r>
              <a:rPr lang="en-US" sz="1400" dirty="0"/>
              <a:t>, Y. </a:t>
            </a:r>
            <a:r>
              <a:rPr lang="en-US" sz="1400" dirty="0" err="1"/>
              <a:t>Bengio</a:t>
            </a:r>
            <a:r>
              <a:rPr lang="en-US" sz="1400" dirty="0"/>
              <a:t>, and P. </a:t>
            </a:r>
            <a:r>
              <a:rPr lang="en-US" sz="1400" dirty="0" err="1"/>
              <a:t>Haffner</a:t>
            </a:r>
            <a:r>
              <a:rPr lang="en-US" sz="1400" dirty="0"/>
              <a:t>, “Gradient-based learning applied to document recognition,” Proceedings of the IEEE, vol. 86, no. 11, pp. 2278–2324, Nov. 1998.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800"/>
            <a:ext cx="9144000" cy="267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5260298"/>
            <a:ext cx="3111500" cy="15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3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31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Face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O. M. </a:t>
            </a:r>
            <a:r>
              <a:rPr lang="en-US" sz="1400" dirty="0" err="1"/>
              <a:t>Parkhi</a:t>
            </a:r>
            <a:r>
              <a:rPr lang="en-US" sz="1400" dirty="0"/>
              <a:t>, A. </a:t>
            </a:r>
            <a:r>
              <a:rPr lang="en-US" sz="1400" dirty="0" err="1"/>
              <a:t>Vedaldi</a:t>
            </a:r>
            <a:r>
              <a:rPr lang="en-US" sz="1400" dirty="0"/>
              <a:t>, and A. Zisserman, “Deep face recognition,” presented at the Proceedings of the British Machine Vision Conference, 2015.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600"/>
            <a:ext cx="9144000" cy="33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2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7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Face Recognition [ </a:t>
            </a:r>
            <a:r>
              <a:rPr lang="en-US" sz="3200" dirty="0" err="1">
                <a:latin typeface="Trebuchet MS"/>
                <a:cs typeface="Trebuchet MS"/>
              </a:rPr>
              <a:t>DeepFace</a:t>
            </a:r>
            <a:r>
              <a:rPr lang="en-US" sz="3200" dirty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2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37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Object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K. </a:t>
            </a:r>
            <a:r>
              <a:rPr lang="en-US" sz="1400" dirty="0" err="1"/>
              <a:t>Simonyan</a:t>
            </a:r>
            <a:r>
              <a:rPr lang="en-US" sz="1400" dirty="0"/>
              <a:t> and A. Zisserman, “Very Deep Convolutional Networks for Large-Scale Image Recognition.,” </a:t>
            </a:r>
            <a:r>
              <a:rPr lang="en-US" sz="1400" i="1" dirty="0" err="1"/>
              <a:t>CoRR</a:t>
            </a:r>
            <a:r>
              <a:rPr lang="en-US" sz="1400" i="1" dirty="0"/>
              <a:t> abs/1409.1556</a:t>
            </a:r>
            <a:r>
              <a:rPr lang="en-US" sz="1400" dirty="0"/>
              <a:t>,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778000"/>
            <a:ext cx="5558824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31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29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Object recognition [ </a:t>
            </a:r>
            <a:r>
              <a:rPr lang="en-US" sz="3200" dirty="0" err="1">
                <a:latin typeface="Trebuchet MS"/>
                <a:cs typeface="Trebuchet MS"/>
              </a:rPr>
              <a:t>AlexNet</a:t>
            </a:r>
            <a:r>
              <a:rPr lang="en-US" sz="3200" dirty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A. </a:t>
            </a:r>
            <a:r>
              <a:rPr lang="en-US" sz="1400" dirty="0" err="1"/>
              <a:t>Krizhevsky</a:t>
            </a:r>
            <a:r>
              <a:rPr lang="en-US" sz="1400" dirty="0"/>
              <a:t>, I. </a:t>
            </a:r>
            <a:r>
              <a:rPr lang="en-US" sz="1400" dirty="0" err="1"/>
              <a:t>Sutskever</a:t>
            </a:r>
            <a:r>
              <a:rPr lang="en-US" sz="1400" dirty="0"/>
              <a:t>, and G. E. Hinton, “ImageNet Classification with Deep Convolutional Neural Networks.,” </a:t>
            </a:r>
            <a:r>
              <a:rPr lang="en-US" sz="1400" i="1" dirty="0"/>
              <a:t>NIPS</a:t>
            </a:r>
            <a:r>
              <a:rPr lang="en-US" sz="1400" dirty="0"/>
              <a:t>, pp. 1106–1114, 2012.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300"/>
            <a:ext cx="9144000" cy="43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31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Object recognition [ </a:t>
            </a:r>
            <a:r>
              <a:rPr lang="en-US" sz="3200" dirty="0" err="1">
                <a:latin typeface="Trebuchet MS"/>
                <a:cs typeface="Trebuchet MS"/>
              </a:rPr>
              <a:t>GoogLeNet</a:t>
            </a:r>
            <a:r>
              <a:rPr lang="en-US" sz="3200" dirty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Wei Liu, </a:t>
            </a:r>
            <a:r>
              <a:rPr lang="en-US" sz="1400" dirty="0" err="1"/>
              <a:t>Yangqing</a:t>
            </a:r>
            <a:r>
              <a:rPr lang="en-US" sz="1400" dirty="0"/>
              <a:t> </a:t>
            </a:r>
            <a:r>
              <a:rPr lang="en-US" sz="1400" dirty="0" err="1"/>
              <a:t>Jia</a:t>
            </a:r>
            <a:r>
              <a:rPr lang="en-US" sz="1400" dirty="0"/>
              <a:t>, Pierre </a:t>
            </a:r>
            <a:r>
              <a:rPr lang="en-US" sz="1400" dirty="0" err="1"/>
              <a:t>Sermanet</a:t>
            </a:r>
            <a:r>
              <a:rPr lang="en-US" sz="1400" dirty="0"/>
              <a:t>, Scott Reed, </a:t>
            </a:r>
            <a:r>
              <a:rPr lang="en-US" sz="1400" dirty="0" err="1"/>
              <a:t>Dragomir</a:t>
            </a:r>
            <a:r>
              <a:rPr lang="en-US" sz="1400" dirty="0"/>
              <a:t> </a:t>
            </a:r>
            <a:r>
              <a:rPr lang="en-US" sz="1400" dirty="0" err="1"/>
              <a:t>Anguelov</a:t>
            </a:r>
            <a:r>
              <a:rPr lang="en-US" sz="1400" dirty="0"/>
              <a:t>, </a:t>
            </a:r>
            <a:r>
              <a:rPr lang="en-US" sz="1400" dirty="0" err="1"/>
              <a:t>Dumitru</a:t>
            </a:r>
            <a:r>
              <a:rPr lang="en-US" sz="1400" dirty="0"/>
              <a:t> </a:t>
            </a:r>
            <a:r>
              <a:rPr lang="en-US" sz="1400" dirty="0" err="1"/>
              <a:t>Erhan</a:t>
            </a:r>
            <a:r>
              <a:rPr lang="en-US" sz="1400" dirty="0"/>
              <a:t>, Vincent </a:t>
            </a:r>
            <a:r>
              <a:rPr lang="en-US" sz="1400" dirty="0" err="1"/>
              <a:t>Vanhoucke</a:t>
            </a:r>
            <a:r>
              <a:rPr lang="en-US" sz="1400" dirty="0"/>
              <a:t>, and Andrew </a:t>
            </a:r>
            <a:r>
              <a:rPr lang="en-US" sz="1400" dirty="0" err="1"/>
              <a:t>Rabinovich</a:t>
            </a:r>
            <a:r>
              <a:rPr lang="en-US" sz="1400" dirty="0"/>
              <a:t>. "Going deeper with convolutions." In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1-9. 2015.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600"/>
            <a:ext cx="9144000" cy="25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15264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References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See papers, books, courses,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http://jiwonkim.org/awesome-deep-vision/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3"/>
              </a:rPr>
              <a:t>Neural networks and deep learning</a:t>
            </a:r>
            <a:r>
              <a:rPr lang="en-US" sz="2000" dirty="0">
                <a:latin typeface="Trebuchet MS"/>
                <a:cs typeface="Trebuchet MS"/>
              </a:rPr>
              <a:t> (book) 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4"/>
              </a:rPr>
              <a:t>http://deeplearning.net/</a:t>
            </a:r>
            <a:r>
              <a:rPr lang="en-US" sz="2000" dirty="0">
                <a:latin typeface="Trebuchet MS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740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639741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27580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Software for Deep Learning</a:t>
            </a:r>
          </a:p>
          <a:p>
            <a:endParaRPr lang="en-US" sz="2000" dirty="0">
              <a:latin typeface="Trebuchet MS"/>
              <a:cs typeface="Trebuchet MS"/>
            </a:endParaRPr>
          </a:p>
          <a:p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http://deeplearning.net/software_links/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3"/>
              </a:rPr>
              <a:t>MatConvNet</a:t>
            </a:r>
            <a:r>
              <a:rPr lang="en-US" sz="2000" dirty="0">
                <a:latin typeface="Trebuchet MS"/>
                <a:cs typeface="Trebuchet MS"/>
              </a:rPr>
              <a:t> &gt; </a:t>
            </a:r>
            <a:r>
              <a:rPr lang="en-US" sz="2000" dirty="0">
                <a:latin typeface="Trebuchet MS"/>
                <a:cs typeface="Trebuchet MS"/>
                <a:hlinkClick r:id="rId4"/>
              </a:rPr>
              <a:t>Examples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latin typeface="Trebuchet MS"/>
                <a:cs typeface="Trebuchet MS"/>
                <a:hlinkClick r:id="rId5"/>
              </a:rPr>
              <a:t>TensorFlow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latin typeface="Trebuchet MS"/>
                <a:cs typeface="Trebuchet MS"/>
                <a:hlinkClick r:id="rId6"/>
              </a:rPr>
              <a:t>Keras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</a:rPr>
              <a:t>etc.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0822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38" y="2391562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" y="2384053"/>
            <a:ext cx="4302772" cy="43891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>
                <a:latin typeface="Trebuchet MS"/>
                <a:cs typeface="Trebuchet MS"/>
              </a:rPr>
              <a:t>Gabor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18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2088775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007817"/>
              </p:ext>
            </p:extLst>
          </p:nvPr>
        </p:nvGraphicFramePr>
        <p:xfrm>
          <a:off x="738188" y="2536450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536450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431675"/>
            <a:ext cx="3414713" cy="32289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Gabor</a:t>
            </a:r>
          </a:p>
        </p:txBody>
      </p:sp>
    </p:spTree>
    <p:extLst>
      <p:ext uri="{BB962C8B-B14F-4D97-AF65-F5344CB8AC3E}">
        <p14:creationId xmlns:p14="http://schemas.microsoft.com/office/powerpoint/2010/main" val="207628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441652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42309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41652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42309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630483" y="2833419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631140" y="3448254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630483" y="462752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1631140" y="5242354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4" idx="6"/>
            <a:endCxn id="8" idx="2"/>
          </p:cNvCxnSpPr>
          <p:nvPr/>
        </p:nvCxnSpPr>
        <p:spPr>
          <a:xfrm flipV="1">
            <a:off x="1731067" y="2878613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6"/>
            <a:endCxn id="9" idx="2"/>
          </p:cNvCxnSpPr>
          <p:nvPr/>
        </p:nvCxnSpPr>
        <p:spPr>
          <a:xfrm flipV="1">
            <a:off x="1731724" y="34934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6" idx="6"/>
            <a:endCxn id="10" idx="2"/>
          </p:cNvCxnSpPr>
          <p:nvPr/>
        </p:nvCxnSpPr>
        <p:spPr>
          <a:xfrm flipV="1">
            <a:off x="1731067" y="467271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1" idx="2"/>
          </p:cNvCxnSpPr>
          <p:nvPr/>
        </p:nvCxnSpPr>
        <p:spPr>
          <a:xfrm flipV="1">
            <a:off x="1731724" y="52875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6"/>
            <a:endCxn id="9" idx="2"/>
          </p:cNvCxnSpPr>
          <p:nvPr/>
        </p:nvCxnSpPr>
        <p:spPr>
          <a:xfrm>
            <a:off x="1731067" y="2879139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6"/>
            <a:endCxn id="10" idx="2"/>
          </p:cNvCxnSpPr>
          <p:nvPr/>
        </p:nvCxnSpPr>
        <p:spPr>
          <a:xfrm>
            <a:off x="1731067" y="2879139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1" idx="2"/>
          </p:cNvCxnSpPr>
          <p:nvPr/>
        </p:nvCxnSpPr>
        <p:spPr>
          <a:xfrm>
            <a:off x="1731067" y="2879139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6"/>
            <a:endCxn id="10" idx="2"/>
          </p:cNvCxnSpPr>
          <p:nvPr/>
        </p:nvCxnSpPr>
        <p:spPr>
          <a:xfrm>
            <a:off x="1731724" y="3493974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6"/>
            <a:endCxn id="11" idx="2"/>
          </p:cNvCxnSpPr>
          <p:nvPr/>
        </p:nvCxnSpPr>
        <p:spPr>
          <a:xfrm>
            <a:off x="1731724" y="3493974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6"/>
            <a:endCxn id="8" idx="2"/>
          </p:cNvCxnSpPr>
          <p:nvPr/>
        </p:nvCxnSpPr>
        <p:spPr>
          <a:xfrm flipV="1">
            <a:off x="1731724" y="28786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8" idx="2"/>
          </p:cNvCxnSpPr>
          <p:nvPr/>
        </p:nvCxnSpPr>
        <p:spPr>
          <a:xfrm flipV="1">
            <a:off x="1731067" y="287861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6"/>
            <a:endCxn id="9" idx="2"/>
          </p:cNvCxnSpPr>
          <p:nvPr/>
        </p:nvCxnSpPr>
        <p:spPr>
          <a:xfrm flipV="1">
            <a:off x="1731067" y="3493446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6"/>
            <a:endCxn id="11" idx="2"/>
          </p:cNvCxnSpPr>
          <p:nvPr/>
        </p:nvCxnSpPr>
        <p:spPr>
          <a:xfrm>
            <a:off x="1731067" y="4673241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6"/>
            <a:endCxn id="10" idx="2"/>
          </p:cNvCxnSpPr>
          <p:nvPr/>
        </p:nvCxnSpPr>
        <p:spPr>
          <a:xfrm flipV="1">
            <a:off x="1731724" y="46727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9" idx="2"/>
          </p:cNvCxnSpPr>
          <p:nvPr/>
        </p:nvCxnSpPr>
        <p:spPr>
          <a:xfrm flipV="1">
            <a:off x="1731724" y="3493446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6"/>
            <a:endCxn id="8" idx="2"/>
          </p:cNvCxnSpPr>
          <p:nvPr/>
        </p:nvCxnSpPr>
        <p:spPr>
          <a:xfrm flipV="1">
            <a:off x="1731724" y="2878613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52" idx="2"/>
          </p:cNvCxnSpPr>
          <p:nvPr/>
        </p:nvCxnSpPr>
        <p:spPr>
          <a:xfrm>
            <a:off x="3758938" y="28786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6"/>
            <a:endCxn id="52" idx="2"/>
          </p:cNvCxnSpPr>
          <p:nvPr/>
        </p:nvCxnSpPr>
        <p:spPr>
          <a:xfrm flipV="1">
            <a:off x="3759595" y="28786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6"/>
            <a:endCxn id="52" idx="2"/>
          </p:cNvCxnSpPr>
          <p:nvPr/>
        </p:nvCxnSpPr>
        <p:spPr>
          <a:xfrm flipV="1"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6"/>
            <a:endCxn id="52" idx="2"/>
          </p:cNvCxnSpPr>
          <p:nvPr/>
        </p:nvCxnSpPr>
        <p:spPr>
          <a:xfrm flipV="1">
            <a:off x="3759595" y="2878613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3215" y="2696653"/>
            <a:ext cx="40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29311" y="3317965"/>
            <a:ext cx="39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29311" y="4138561"/>
            <a:ext cx="24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:</a:t>
            </a:r>
          </a:p>
          <a:p>
            <a:r>
              <a:rPr lang="en-US" dirty="0">
                <a:latin typeface="Arial"/>
                <a:cs typeface="Arial"/>
              </a:rPr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5638" y="5062712"/>
            <a:ext cx="42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n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89774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0431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89774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90431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4826" y="3903487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52" idx="6"/>
            <a:endCxn id="57" idx="2"/>
          </p:cNvCxnSpPr>
          <p:nvPr/>
        </p:nvCxnSpPr>
        <p:spPr>
          <a:xfrm>
            <a:off x="5107060" y="2878613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3" idx="6"/>
            <a:endCxn id="57" idx="2"/>
          </p:cNvCxnSpPr>
          <p:nvPr/>
        </p:nvCxnSpPr>
        <p:spPr>
          <a:xfrm>
            <a:off x="5107717" y="3493446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4" idx="6"/>
            <a:endCxn id="57" idx="2"/>
          </p:cNvCxnSpPr>
          <p:nvPr/>
        </p:nvCxnSpPr>
        <p:spPr>
          <a:xfrm flipV="1">
            <a:off x="5107060" y="4060998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5" idx="6"/>
            <a:endCxn id="57" idx="2"/>
          </p:cNvCxnSpPr>
          <p:nvPr/>
        </p:nvCxnSpPr>
        <p:spPr>
          <a:xfrm flipV="1">
            <a:off x="5107717" y="4060998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2112" y="4075300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flipV="1">
            <a:off x="7994424" y="4026474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82679" y="3869441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50" name="Straight Arrow Connector 49"/>
          <p:cNvCxnSpPr>
            <a:stCxn id="8" idx="6"/>
            <a:endCxn id="53" idx="2"/>
          </p:cNvCxnSpPr>
          <p:nvPr/>
        </p:nvCxnSpPr>
        <p:spPr>
          <a:xfrm>
            <a:off x="3758938" y="2878613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6"/>
            <a:endCxn id="54" idx="2"/>
          </p:cNvCxnSpPr>
          <p:nvPr/>
        </p:nvCxnSpPr>
        <p:spPr>
          <a:xfrm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6"/>
            <a:endCxn id="55" idx="2"/>
          </p:cNvCxnSpPr>
          <p:nvPr/>
        </p:nvCxnSpPr>
        <p:spPr>
          <a:xfrm>
            <a:off x="3758938" y="2878613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1" idx="6"/>
            <a:endCxn id="53" idx="2"/>
          </p:cNvCxnSpPr>
          <p:nvPr/>
        </p:nvCxnSpPr>
        <p:spPr>
          <a:xfrm flipV="1"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6"/>
            <a:endCxn id="54" idx="2"/>
          </p:cNvCxnSpPr>
          <p:nvPr/>
        </p:nvCxnSpPr>
        <p:spPr>
          <a:xfrm flipV="1">
            <a:off x="3759595" y="46727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6"/>
            <a:endCxn id="55" idx="2"/>
          </p:cNvCxnSpPr>
          <p:nvPr/>
        </p:nvCxnSpPr>
        <p:spPr>
          <a:xfrm>
            <a:off x="3759595" y="52875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6"/>
            <a:endCxn id="54" idx="2"/>
          </p:cNvCxnSpPr>
          <p:nvPr/>
        </p:nvCxnSpPr>
        <p:spPr>
          <a:xfrm>
            <a:off x="3758938" y="46727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6"/>
            <a:endCxn id="53" idx="2"/>
          </p:cNvCxnSpPr>
          <p:nvPr/>
        </p:nvCxnSpPr>
        <p:spPr>
          <a:xfrm flipV="1">
            <a:off x="3758938" y="3493446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3759595" y="4673241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9" idx="6"/>
            <a:endCxn id="55" idx="2"/>
          </p:cNvCxnSpPr>
          <p:nvPr/>
        </p:nvCxnSpPr>
        <p:spPr>
          <a:xfrm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6"/>
            <a:endCxn id="54" idx="2"/>
          </p:cNvCxnSpPr>
          <p:nvPr/>
        </p:nvCxnSpPr>
        <p:spPr>
          <a:xfrm>
            <a:off x="3759595" y="3493446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6"/>
            <a:endCxn id="53" idx="2"/>
          </p:cNvCxnSpPr>
          <p:nvPr/>
        </p:nvCxnSpPr>
        <p:spPr>
          <a:xfrm>
            <a:off x="3759595" y="34934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1265737" y="2545979"/>
            <a:ext cx="1263211" cy="3170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7606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The idea is to classify an image X as y</a:t>
            </a:r>
          </a:p>
        </p:txBody>
      </p:sp>
      <p:sp>
        <p:nvSpPr>
          <p:cNvPr id="9" name="Oval 8"/>
          <p:cNvSpPr/>
          <p:nvPr/>
        </p:nvSpPr>
        <p:spPr>
          <a:xfrm flipV="1">
            <a:off x="1953210" y="2940996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953867" y="3555831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953210" y="4735098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953867" y="534993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1" idx="2"/>
          </p:cNvCxnSpPr>
          <p:nvPr/>
        </p:nvCxnSpPr>
        <p:spPr>
          <a:xfrm flipV="1">
            <a:off x="2053794" y="2986190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 flipV="1">
            <a:off x="2054451" y="36010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3" idx="2"/>
          </p:cNvCxnSpPr>
          <p:nvPr/>
        </p:nvCxnSpPr>
        <p:spPr>
          <a:xfrm flipV="1">
            <a:off x="2053794" y="4780290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4" idx="2"/>
          </p:cNvCxnSpPr>
          <p:nvPr/>
        </p:nvCxnSpPr>
        <p:spPr>
          <a:xfrm flipV="1">
            <a:off x="2054451" y="53951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354374" y="4150219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38497" y="39552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y</a:t>
            </a:r>
            <a:endParaRPr lang="en-US" b="1" baseline="-25000" dirty="0">
              <a:latin typeface="Times New Roman"/>
              <a:cs typeface="Times New Roman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EE4506-85C2-6E44-AEFC-85150F3062A9}"/>
              </a:ext>
            </a:extLst>
          </p:cNvPr>
          <p:cNvGrpSpPr/>
          <p:nvPr/>
        </p:nvGrpSpPr>
        <p:grpSpPr>
          <a:xfrm>
            <a:off x="2236995" y="3031909"/>
            <a:ext cx="1527384" cy="1941373"/>
            <a:chOff x="2236995" y="3031910"/>
            <a:chExt cx="1811826" cy="1885542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4C0ED8F-813C-D646-B964-34A1DE493618}"/>
                </a:ext>
              </a:extLst>
            </p:cNvPr>
            <p:cNvSpPr/>
            <p:nvPr/>
          </p:nvSpPr>
          <p:spPr>
            <a:xfrm flipV="1">
              <a:off x="2236995" y="3031910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D958BC8-FECC-E948-8893-1FEDA275EE9A}"/>
                </a:ext>
              </a:extLst>
            </p:cNvPr>
            <p:cNvSpPr/>
            <p:nvPr/>
          </p:nvSpPr>
          <p:spPr>
            <a:xfrm flipV="1">
              <a:off x="2237652" y="4006216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D34AE57-EB50-124E-8743-95E81DB740F3}"/>
                </a:ext>
              </a:extLst>
            </p:cNvPr>
            <p:cNvSpPr/>
            <p:nvPr/>
          </p:nvSpPr>
          <p:spPr>
            <a:xfrm flipV="1">
              <a:off x="2236995" y="4826012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A196C1D-2827-0D47-BA61-A8536FFF7801}"/>
                </a:ext>
              </a:extLst>
            </p:cNvPr>
            <p:cNvSpPr/>
            <p:nvPr/>
          </p:nvSpPr>
          <p:spPr>
            <a:xfrm flipV="1">
              <a:off x="2237652" y="4214424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F6CB5BA-4295-5F43-AE72-A44FD7C2681E}"/>
                </a:ext>
              </a:extLst>
            </p:cNvPr>
            <p:cNvCxnSpPr>
              <a:endCxn id="105" idx="2"/>
            </p:cNvCxnSpPr>
            <p:nvPr/>
          </p:nvCxnSpPr>
          <p:spPr>
            <a:xfrm flipV="1">
              <a:off x="2337579" y="3077104"/>
              <a:ext cx="1710585" cy="526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F7461BB-C343-2E43-8F94-EDA6EA128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236" y="4083125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1171E74-D4F1-9549-B9FD-77B110F73494}"/>
                </a:ext>
              </a:extLst>
            </p:cNvPr>
            <p:cNvCxnSpPr>
              <a:endCxn id="107" idx="2"/>
            </p:cNvCxnSpPr>
            <p:nvPr/>
          </p:nvCxnSpPr>
          <p:spPr>
            <a:xfrm flipV="1">
              <a:off x="2337579" y="4871204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BA6E689-6D23-6C44-8DB5-2F1DE2721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236" y="4238461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84C258C-7E8C-FB4C-8843-DA858DF9CAD4}"/>
              </a:ext>
            </a:extLst>
          </p:cNvPr>
          <p:cNvGrpSpPr/>
          <p:nvPr/>
        </p:nvGrpSpPr>
        <p:grpSpPr>
          <a:xfrm>
            <a:off x="2038973" y="3200164"/>
            <a:ext cx="1724851" cy="1941373"/>
            <a:chOff x="2236995" y="3031910"/>
            <a:chExt cx="1811826" cy="1885542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B4D81D9-14CB-AF46-9971-4431BCE89E09}"/>
                </a:ext>
              </a:extLst>
            </p:cNvPr>
            <p:cNvSpPr/>
            <p:nvPr/>
          </p:nvSpPr>
          <p:spPr>
            <a:xfrm flipV="1">
              <a:off x="2236995" y="3031910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3B15B69-190B-0A44-8FBA-D990238D5E3C}"/>
                </a:ext>
              </a:extLst>
            </p:cNvPr>
            <p:cNvSpPr/>
            <p:nvPr/>
          </p:nvSpPr>
          <p:spPr>
            <a:xfrm flipV="1">
              <a:off x="2237652" y="3646745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3018539-9B92-C946-BE99-CA1AE5F4ECAA}"/>
                </a:ext>
              </a:extLst>
            </p:cNvPr>
            <p:cNvSpPr/>
            <p:nvPr/>
          </p:nvSpPr>
          <p:spPr>
            <a:xfrm flipV="1">
              <a:off x="2236995" y="4826012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0C2A9B7-B588-404A-9D36-57A275091CFA}"/>
                </a:ext>
              </a:extLst>
            </p:cNvPr>
            <p:cNvSpPr/>
            <p:nvPr/>
          </p:nvSpPr>
          <p:spPr>
            <a:xfrm flipV="1">
              <a:off x="2237652" y="4119269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E4F58B32-57B3-C54E-B68A-F3CF1EDEA79C}"/>
                </a:ext>
              </a:extLst>
            </p:cNvPr>
            <p:cNvCxnSpPr>
              <a:endCxn id="115" idx="2"/>
            </p:cNvCxnSpPr>
            <p:nvPr/>
          </p:nvCxnSpPr>
          <p:spPr>
            <a:xfrm flipV="1">
              <a:off x="2337579" y="3077104"/>
              <a:ext cx="1710585" cy="526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B2E447A-0435-5D4A-9883-6A4E72B89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236" y="3713083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379AA234-312B-6645-A217-E24AB4858DCC}"/>
                </a:ext>
              </a:extLst>
            </p:cNvPr>
            <p:cNvCxnSpPr>
              <a:endCxn id="117" idx="2"/>
            </p:cNvCxnSpPr>
            <p:nvPr/>
          </p:nvCxnSpPr>
          <p:spPr>
            <a:xfrm flipV="1">
              <a:off x="2337579" y="4871204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AFCC874F-49B3-8A41-800E-D3E9FEECB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8236" y="4238461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2C8941A-6BF8-6040-98DB-97C95573A3DD}"/>
              </a:ext>
            </a:extLst>
          </p:cNvPr>
          <p:cNvSpPr/>
          <p:nvPr/>
        </p:nvSpPr>
        <p:spPr>
          <a:xfrm>
            <a:off x="3763199" y="2775856"/>
            <a:ext cx="1591175" cy="2797629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DFEB031-36B1-0E4D-9588-FC8A4A9ED75B}"/>
              </a:ext>
            </a:extLst>
          </p:cNvPr>
          <p:cNvSpPr txBox="1"/>
          <p:nvPr/>
        </p:nvSpPr>
        <p:spPr>
          <a:xfrm>
            <a:off x="1129776" y="392162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endParaRPr lang="en-US" b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13140</TotalTime>
  <Words>779</Words>
  <Application>Microsoft Macintosh PowerPoint</Application>
  <PresentationFormat>On-screen Show (4:3)</PresentationFormat>
  <Paragraphs>255</Paragraphs>
  <Slides>49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LM Roman 10 Italic</vt:lpstr>
      <vt:lpstr>LM Roman 10 Regular</vt:lpstr>
      <vt:lpstr>Times New Roman</vt:lpstr>
      <vt:lpstr>Trebuchet MS</vt:lpstr>
      <vt:lpstr>Diseño predeterminado</vt:lpstr>
      <vt:lpstr>Imagen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State of the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86</cp:revision>
  <dcterms:created xsi:type="dcterms:W3CDTF">2010-05-25T21:48:43Z</dcterms:created>
  <dcterms:modified xsi:type="dcterms:W3CDTF">2020-01-08T15:40:09Z</dcterms:modified>
</cp:coreProperties>
</file>